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2" r:id="rId7"/>
    <p:sldId id="263" r:id="rId8"/>
    <p:sldId id="259" r:id="rId9"/>
    <p:sldId id="260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63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</a:t>
            </a:r>
            <a:r>
              <a:rPr lang="ru-RU" sz="3200" b="1" dirty="0"/>
              <a:t>ОРГАНИЗАЦИЯ ФИНАНСИРОВАНИЯ ИНВЕСТИЦИЙ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9564" y="-99503"/>
            <a:ext cx="5718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инвестиционной деятельности государство выступает в нескольких лицах: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293113" y="1069665"/>
            <a:ext cx="5531555" cy="620889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организатора инвестиционно-финансового рынка;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293112" y="1848781"/>
            <a:ext cx="5531555" cy="62317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  </a:t>
            </a:r>
            <a:r>
              <a:rPr lang="ru-RU" sz="2400" dirty="0">
                <a:solidFill>
                  <a:schemeClr val="tx1"/>
                </a:solidFill>
              </a:rPr>
              <a:t>участника инвестиционно-финансового рынка;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293112" y="2630182"/>
            <a:ext cx="5531555" cy="6096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менеджера инвестиционных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93954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ea typeface="+mn-lt"/>
                <a:cs typeface="+mn-lt"/>
              </a:rPr>
              <a:t>Гитман</a:t>
            </a:r>
            <a:r>
              <a:rPr lang="ru-RU" sz="2400" dirty="0" smtClean="0">
                <a:ea typeface="+mn-lt"/>
                <a:cs typeface="+mn-lt"/>
              </a:rPr>
              <a:t> </a:t>
            </a:r>
            <a:r>
              <a:rPr lang="ru-RU" sz="2400" dirty="0" err="1" smtClean="0">
                <a:ea typeface="+mn-lt"/>
                <a:cs typeface="+mn-lt"/>
              </a:rPr>
              <a:t>Л.Дж</a:t>
            </a:r>
            <a:r>
              <a:rPr lang="ru-RU" sz="2400" dirty="0" smtClean="0">
                <a:ea typeface="+mn-lt"/>
                <a:cs typeface="+mn-lt"/>
              </a:rPr>
              <a:t>., </a:t>
            </a:r>
            <a:r>
              <a:rPr lang="ru-RU" sz="2400" dirty="0" err="1" smtClean="0">
                <a:ea typeface="+mn-lt"/>
                <a:cs typeface="+mn-lt"/>
              </a:rPr>
              <a:t>Джонн</a:t>
            </a:r>
            <a:r>
              <a:rPr lang="ru-RU" sz="2400" dirty="0" smtClean="0">
                <a:ea typeface="+mn-lt"/>
                <a:cs typeface="+mn-lt"/>
              </a:rPr>
              <a:t> М.Д. Основы инвестирования : Пер. с англ. –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М.:  Дело,2013.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+mn-lt"/>
                <a:cs typeface="+mn-lt"/>
              </a:rPr>
              <a:t>Гейдаров М.М. Финансирование и кредитование инвестиции. – Алматы: </a:t>
            </a:r>
            <a:r>
              <a:rPr lang="ru-RU" sz="2400" dirty="0" err="1" smtClean="0">
                <a:ea typeface="+mn-lt"/>
                <a:cs typeface="+mn-lt"/>
              </a:rPr>
              <a:t>Алматинский</a:t>
            </a:r>
            <a:r>
              <a:rPr lang="ru-RU" sz="2400" dirty="0" smtClean="0">
                <a:ea typeface="+mn-lt"/>
                <a:cs typeface="+mn-lt"/>
              </a:rPr>
              <a:t> коммерческий институт, 201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Закон РК «Об инвестициях» от 8 января 2003г. №373-11</a:t>
            </a:r>
            <a:endParaRPr lang="ru-RU" sz="2400" dirty="0" smtClean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010709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</a:t>
            </a:r>
            <a:r>
              <a:rPr lang="ru-RU" sz="3200" b="1" dirty="0" smtClean="0">
                <a:latin typeface="Arial"/>
                <a:cs typeface="Arial"/>
              </a:rPr>
              <a:t>2. Роль инвестиций в экономике Казахстана</a:t>
            </a:r>
            <a:endParaRPr lang="ru-RU" sz="32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1274" y="0"/>
            <a:ext cx="5610225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 smtClean="0">
                <a:ea typeface="+mn-lt"/>
                <a:cs typeface="+mn-lt"/>
              </a:rPr>
              <a:t>Инвестиция</a:t>
            </a:r>
            <a:r>
              <a:rPr lang="ru-RU" sz="2400" dirty="0" smtClean="0">
                <a:ea typeface="+mn-lt"/>
                <a:cs typeface="+mn-lt"/>
              </a:rPr>
              <a:t>-вложение капитала в отрасли экономики внутри страны и за границей, направленное на простое и расширенное воспроизводство.</a:t>
            </a:r>
            <a:endParaRPr lang="ru-RU" sz="2400" dirty="0">
              <a:ea typeface="+mn-lt"/>
              <a:cs typeface="+mn-lt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409244" y="2891805"/>
            <a:ext cx="2585155" cy="47683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Портфельные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 flipH="1">
            <a:off x="6306343" y="2889107"/>
            <a:ext cx="2585155" cy="462845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Реальные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09243" y="1938992"/>
            <a:ext cx="5482255" cy="7477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Все инвестиции можно разделить на две основные группы:</a:t>
            </a:r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6" y="0"/>
            <a:ext cx="5648325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Наиболее важными и существенными признаками инвестиций признаются: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171826" y="1055764"/>
            <a:ext cx="5972174" cy="2026102"/>
          </a:xfrm>
          <a:prstGeom prst="vertic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</a:rPr>
              <a:t>О</a:t>
            </a:r>
            <a:r>
              <a:rPr lang="ru-RU" sz="2400" dirty="0" smtClean="0">
                <a:solidFill>
                  <a:schemeClr val="tx1"/>
                </a:solidFill>
              </a:rPr>
              <a:t>существление вложений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Потенциальная способность 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Наличие срока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Целенаправленный характер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Наличие риска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7249" y="0"/>
            <a:ext cx="5836751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Средства, предназначенные для инвестирования, в основном выступают в форме денежных средств. </a:t>
            </a:r>
            <a:r>
              <a:rPr lang="ru-RU" sz="2400" dirty="0" smtClean="0"/>
              <a:t>Могут также </a:t>
            </a:r>
            <a:r>
              <a:rPr lang="ru-RU" sz="2400" dirty="0"/>
              <a:t>осуществляться в натурально-вещественной форме</a:t>
            </a:r>
            <a:br>
              <a:rPr lang="ru-RU" sz="2400" dirty="0"/>
            </a:br>
            <a:endParaRPr lang="ru-RU" b="1" dirty="0"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07249" y="1939960"/>
            <a:ext cx="3262884" cy="31575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Машины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Оборудование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Паи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Технологии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Акции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Лицензии 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tx1"/>
                </a:solidFill>
              </a:rPr>
              <a:t>Интеллектуальные ценности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2306" y="150079"/>
            <a:ext cx="5321432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Цель инвестиционной политики государства заключается в:</a:t>
            </a:r>
            <a:endParaRPr lang="ru-RU" sz="2400" b="1" dirty="0">
              <a:ea typeface="+mn-lt"/>
              <a:cs typeface="+mn-lt"/>
            </a:endParaRPr>
          </a:p>
        </p:txBody>
      </p:sp>
      <p:sp>
        <p:nvSpPr>
          <p:cNvPr id="4" name="Пятиугольник 3"/>
          <p:cNvSpPr/>
          <p:nvPr/>
        </p:nvSpPr>
        <p:spPr>
          <a:xfrm flipH="1">
            <a:off x="5793291" y="2408844"/>
            <a:ext cx="3312874" cy="421037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dirty="0" smtClean="0">
                <a:solidFill>
                  <a:srgbClr val="000000"/>
                </a:solidFill>
                <a:cs typeface="Arial"/>
              </a:rPr>
              <a:t> совершенствование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361154" y="919036"/>
            <a:ext cx="2996583" cy="410033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0000"/>
                </a:solidFill>
                <a:cs typeface="Arial"/>
              </a:rPr>
              <a:t>Стимулирование 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 flipH="1">
            <a:off x="6195093" y="901868"/>
            <a:ext cx="2920270" cy="41682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Создание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3370351" y="1435199"/>
            <a:ext cx="2987386" cy="37085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Создание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 flipH="1">
            <a:off x="6195093" y="1389197"/>
            <a:ext cx="2920270" cy="412792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Привлечение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3361154" y="1909895"/>
            <a:ext cx="2987386" cy="395112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Развитие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ятиугольник 10"/>
          <p:cNvSpPr/>
          <p:nvPr/>
        </p:nvSpPr>
        <p:spPr>
          <a:xfrm flipH="1">
            <a:off x="6195092" y="1935210"/>
            <a:ext cx="2911073" cy="386541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Стимулирование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3361155" y="2408844"/>
            <a:ext cx="2689690" cy="37737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2501" y="-20259"/>
            <a:ext cx="4981575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Государство регулирует инвестиционную активность посредством </a:t>
            </a:r>
            <a:r>
              <a:rPr lang="ru-RU" sz="2400" dirty="0" smtClean="0"/>
              <a:t>законодательства</a:t>
            </a:r>
            <a:r>
              <a:rPr lang="en-US" sz="2400" dirty="0" smtClean="0"/>
              <a:t>,</a:t>
            </a:r>
            <a:r>
              <a:rPr lang="ru-RU" sz="2400" dirty="0" smtClean="0"/>
              <a:t>через</a:t>
            </a:r>
            <a:endParaRPr lang="ru-RU" sz="2400" b="1" dirty="0">
              <a:ea typeface="+mn-lt"/>
              <a:cs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2503" y="1614311"/>
            <a:ext cx="1339497" cy="38382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Льготы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9702" y="1614311"/>
            <a:ext cx="2773188" cy="3894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П</a:t>
            </a:r>
            <a:r>
              <a:rPr lang="ru-RU" sz="2400" dirty="0" smtClean="0">
                <a:solidFill>
                  <a:schemeClr val="tx1"/>
                </a:solidFill>
              </a:rPr>
              <a:t>ланирование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2501" y="2161819"/>
            <a:ext cx="2321631" cy="45720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Кредитование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07290" y="2147710"/>
            <a:ext cx="2427111" cy="47131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Субсидии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643" y="80447"/>
            <a:ext cx="5690525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ru-RU" sz="2400" b="1" dirty="0"/>
              <a:t> </a:t>
            </a:r>
            <a:r>
              <a:rPr lang="ru-RU" sz="2400" dirty="0"/>
              <a:t>Участники инвестиционного процесса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3245643" y="845084"/>
            <a:ext cx="2991551" cy="44714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Государство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 flipH="1">
            <a:off x="6090905" y="1141213"/>
            <a:ext cx="3002843" cy="467311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Компании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3245642" y="1457509"/>
            <a:ext cx="2991551" cy="48231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Частные лица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118854" y="2075995"/>
            <a:ext cx="383293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Инвестиционные отношения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— это прежде всего, отношения собственности и по поводу собственности — производственные отношения во всей своей гамме.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C8914C4-44A1-481C-BADF-C5D9258F191F}"/>
              </a:ext>
            </a:extLst>
          </p:cNvPr>
          <p:cNvSpPr/>
          <p:nvPr/>
        </p:nvSpPr>
        <p:spPr>
          <a:xfrm>
            <a:off x="3108572" y="-56890"/>
            <a:ext cx="5724524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К основным принципам инвестиционной политики государства на современном этапе можно отнести:</a:t>
            </a:r>
            <a:endParaRPr lang="ru-RU" sz="2400" dirty="0">
              <a:cs typeface="Arial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198883" y="1243214"/>
            <a:ext cx="2829384" cy="400256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Снижение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 flipH="1">
            <a:off x="5915377" y="1474446"/>
            <a:ext cx="3132665" cy="45595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Проведение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3198883" y="1802954"/>
            <a:ext cx="2829384" cy="458453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Осуществление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 flipH="1">
            <a:off x="5915377" y="2048048"/>
            <a:ext cx="3132666" cy="459211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Повышение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Пятиугольник 1"/>
          <p:cNvSpPr/>
          <p:nvPr/>
        </p:nvSpPr>
        <p:spPr>
          <a:xfrm>
            <a:off x="3198883" y="2649625"/>
            <a:ext cx="5866092" cy="462844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Формирование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2637</TotalTime>
  <Words>231</Words>
  <Application>Microsoft Office PowerPoint</Application>
  <PresentationFormat>Экран (16:9)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Wingdings</vt:lpstr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411</cp:revision>
  <dcterms:created xsi:type="dcterms:W3CDTF">2019-11-21T13:29:15Z</dcterms:created>
  <dcterms:modified xsi:type="dcterms:W3CDTF">2020-01-24T06:40:32Z</dcterms:modified>
</cp:coreProperties>
</file>